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6" r:id="rId3"/>
    <p:sldId id="279" r:id="rId4"/>
    <p:sldId id="257" r:id="rId5"/>
    <p:sldId id="268" r:id="rId6"/>
    <p:sldId id="262" r:id="rId7"/>
    <p:sldId id="269" r:id="rId8"/>
    <p:sldId id="270" r:id="rId9"/>
    <p:sldId id="271" r:id="rId10"/>
    <p:sldId id="258" r:id="rId11"/>
    <p:sldId id="259" r:id="rId12"/>
    <p:sldId id="260" r:id="rId13"/>
    <p:sldId id="261" r:id="rId14"/>
    <p:sldId id="272" r:id="rId15"/>
    <p:sldId id="267" r:id="rId16"/>
    <p:sldId id="263" r:id="rId17"/>
    <p:sldId id="264" r:id="rId18"/>
    <p:sldId id="265" r:id="rId19"/>
    <p:sldId id="266" r:id="rId20"/>
    <p:sldId id="273" r:id="rId21"/>
    <p:sldId id="27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06B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7128-A37F-489D-ADA4-1A9CF906FBD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BC5-7F88-41BA-A6F4-46429C3BB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7128-A37F-489D-ADA4-1A9CF906FBD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BC5-7F88-41BA-A6F4-46429C3BB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7128-A37F-489D-ADA4-1A9CF906FBD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BC5-7F88-41BA-A6F4-46429C3BB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7128-A37F-489D-ADA4-1A9CF906FBD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BC5-7F88-41BA-A6F4-46429C3BB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7128-A37F-489D-ADA4-1A9CF906FBD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BC5-7F88-41BA-A6F4-46429C3BB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7128-A37F-489D-ADA4-1A9CF906FBD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BC5-7F88-41BA-A6F4-46429C3BB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7128-A37F-489D-ADA4-1A9CF906FBD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BC5-7F88-41BA-A6F4-46429C3BB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7128-A37F-489D-ADA4-1A9CF906FBD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BC5-7F88-41BA-A6F4-46429C3BB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7128-A37F-489D-ADA4-1A9CF906FBD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BC5-7F88-41BA-A6F4-46429C3BB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7128-A37F-489D-ADA4-1A9CF906FBD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BC5-7F88-41BA-A6F4-46429C3BB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B7128-A37F-489D-ADA4-1A9CF906FBD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BC5-7F88-41BA-A6F4-46429C3BB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B7128-A37F-489D-ADA4-1A9CF906FBD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ECBC5-7F88-41BA-A6F4-46429C3BB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rusrep.ru/images/texts/1458/145859_pic_text1.jpeg" TargetMode="External"/><Relationship Id="rId5" Type="http://schemas.openxmlformats.org/officeDocument/2006/relationships/image" Target="../media/image26.gif"/><Relationship Id="rId4" Type="http://schemas.openxmlformats.org/officeDocument/2006/relationships/image" Target="../media/image2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hyperlink" Target="http://www.bookin.org.ru/book/597098.jpg" TargetMode="External"/><Relationship Id="rId7" Type="http://schemas.openxmlformats.org/officeDocument/2006/relationships/hyperlink" Target="http://www.ozon.ru/multimedia/books_covers/1000461260.jpg?0.64440866444087" TargetMode="External"/><Relationship Id="rId12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11" Type="http://schemas.openxmlformats.org/officeDocument/2006/relationships/hyperlink" Target="http://www.xxlbook.ru/img45850.png" TargetMode="External"/><Relationship Id="rId5" Type="http://schemas.openxmlformats.org/officeDocument/2006/relationships/hyperlink" Target="http://www.ozon.ru/multimedia/books_covers/910717061.jpg" TargetMode="External"/><Relationship Id="rId10" Type="http://schemas.openxmlformats.org/officeDocument/2006/relationships/image" Target="../media/image35.jpeg"/><Relationship Id="rId4" Type="http://schemas.openxmlformats.org/officeDocument/2006/relationships/image" Target="../media/image32.jpeg"/><Relationship Id="rId9" Type="http://schemas.openxmlformats.org/officeDocument/2006/relationships/hyperlink" Target="http://www.ozon.ru/multimedia/books_covers/1000296592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hyperlink" Target="http://www.pereplet.ru:18000/museum/prishvin/prishvin6.jpg" TargetMode="External"/><Relationship Id="rId7" Type="http://schemas.openxmlformats.org/officeDocument/2006/relationships/hyperlink" Target="http://www.gardenhistory.ru/photos/pages/344-4126norm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hyperlink" Target="http://pda.odintsovo.info/img/gallery/7chudes/Uspenskoe-1.jpg" TargetMode="Externa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ovo.ws/bio/rus/Prishvin_Mihail_Mihailovich/674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dic.academic.ru/pictures/bse/jpg/0226584420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gif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ndgazeta.org.ua/img/ep_2008_02_03_011.jpg" TargetMode="External"/><Relationship Id="rId5" Type="http://schemas.openxmlformats.org/officeDocument/2006/relationships/image" Target="../media/image9.jpeg"/><Relationship Id="rId4" Type="http://schemas.openxmlformats.org/officeDocument/2006/relationships/hyperlink" Target="http://rus-katana-dogs.ru/zvezda_foto/zv616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7.gif"/><Relationship Id="rId3" Type="http://schemas.openxmlformats.org/officeDocument/2006/relationships/hyperlink" Target="http://www.k111.ru/cpg/albums/2007/krym/PC-15171824.jpg" TargetMode="External"/><Relationship Id="rId7" Type="http://schemas.openxmlformats.org/officeDocument/2006/relationships/hyperlink" Target="http://forum.na-svyazi.ru/uploads/post-34659-1209227335.jpg" TargetMode="External"/><Relationship Id="rId12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hyperlink" Target="http://www.kalipso.kiev.ua/kamchatka/img/kamchatka13.jpg" TargetMode="External"/><Relationship Id="rId5" Type="http://schemas.openxmlformats.org/officeDocument/2006/relationships/hyperlink" Target="http://www.rosrealt.ru/img/gallery/land/600_091207_1260176749_2.jpg" TargetMode="External"/><Relationship Id="rId10" Type="http://schemas.openxmlformats.org/officeDocument/2006/relationships/image" Target="../media/image15.jpeg"/><Relationship Id="rId4" Type="http://schemas.openxmlformats.org/officeDocument/2006/relationships/image" Target="../media/image12.jpeg"/><Relationship Id="rId9" Type="http://schemas.openxmlformats.org/officeDocument/2006/relationships/hyperlink" Target="http://spor.ucoz.ru/_bl/0/19830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hyperlink" Target="http://www.calend.ru/img/content_events/i2/2154.jp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hyperlink" Target="http://www.centrmag.ru/catalog/nz354021.jpg" TargetMode="External"/><Relationship Id="rId7" Type="http://schemas.openxmlformats.org/officeDocument/2006/relationships/hyperlink" Target="http://www.hnet.ru/files/3(407)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6866" name="Picture 2" descr="C:\Documents and Settings\Admin\Мои документы\Мои рисунки\mult_099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71704" y="1000108"/>
            <a:ext cx="6572296" cy="600076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21171830">
            <a:off x="129372" y="375147"/>
            <a:ext cx="8503201" cy="2613051"/>
          </a:xfrm>
          <a:prstGeom prst="rect">
            <a:avLst/>
          </a:prstGeom>
          <a:noFill/>
        </p:spPr>
        <p:txBody>
          <a:bodyPr wrap="square" rtlCol="0">
            <a:prstTxWarp prst="textCascade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 нас  все получится</a:t>
            </a:r>
            <a:endParaRPr lang="ru-RU" b="1" spc="50" dirty="0">
              <a:ln w="11430"/>
              <a:solidFill>
                <a:srgbClr val="CA06B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 rot="21313595">
            <a:off x="87560" y="-322740"/>
            <a:ext cx="4357718" cy="2286016"/>
          </a:xfrm>
          <a:prstGeom prst="rect">
            <a:avLst/>
          </a:prstGeom>
        </p:spPr>
        <p:txBody>
          <a:bodyPr wrap="square">
            <a:prstTxWarp prst="textWave1">
              <a:avLst>
                <a:gd name="adj1" fmla="val 8896"/>
                <a:gd name="adj2" fmla="val 1272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Фотография </a:t>
            </a:r>
            <a:br>
              <a:rPr lang="ru-RU" b="1" spc="50" dirty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b="1" spc="50" dirty="0">
              <a:ln w="11430"/>
              <a:solidFill>
                <a:srgbClr val="CA06B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4572008"/>
            <a:ext cx="878687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Пришвин увлекся фотографией во время своего первого путешествия на Север в 1906 году </a:t>
            </a:r>
            <a:r>
              <a:rPr lang="ru-RU" sz="2400" b="1" dirty="0" smtClean="0">
                <a:solidFill>
                  <a:srgbClr val="C00000"/>
                </a:solidFill>
              </a:rPr>
              <a:t>.</a:t>
            </a:r>
            <a:r>
              <a:rPr lang="ru-RU" sz="2400" b="1" dirty="0">
                <a:solidFill>
                  <a:srgbClr val="C00000"/>
                </a:solidFill>
              </a:rPr>
              <a:t> С этих пор фотография постоянно сопутствует художественному творчеству писателя – оказывается в одном ряду с записной книжкой и дневником. </a:t>
            </a:r>
          </a:p>
          <a:p>
            <a:pPr algn="ctr"/>
            <a:endParaRPr lang="ru-RU" dirty="0"/>
          </a:p>
        </p:txBody>
      </p:sp>
      <p:pic>
        <p:nvPicPr>
          <p:cNvPr id="5" name="Рисунок 4" descr="http://www.prishvin.ru/images/prishvin/bag.gif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14356"/>
            <a:ext cx="327660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prishvin.ru/images/prishvin/liners.gif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57356" y="928670"/>
            <a:ext cx="2752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prishvin.ru/images/prishvin/camera.gif"/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143240" y="2643182"/>
            <a:ext cx="24003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-main-pic" descr="Картинка 6 из 11">
            <a:hlinkClick r:id="rId6" tgtFrame="_blank"/>
          </p:cNvPr>
          <p:cNvPicPr/>
          <p:nvPr/>
        </p:nvPicPr>
        <p:blipFill>
          <a:blip r:embed="rId7" cstate="screen"/>
          <a:srcRect/>
          <a:stretch>
            <a:fillRect/>
          </a:stretch>
        </p:blipFill>
        <p:spPr bwMode="auto">
          <a:xfrm rot="525982">
            <a:off x="5714040" y="419757"/>
            <a:ext cx="3000396" cy="3967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http://www.prishvin.ru/images/prishvin/pisatel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43042" y="500042"/>
            <a:ext cx="685804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118540" cy="1714488"/>
          </a:xfrm>
          <a:prstGeom prst="rect">
            <a:avLst/>
          </a:prstGeom>
        </p:spPr>
        <p:txBody>
          <a:bodyPr wrap="none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Писательская жизнь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5473005"/>
            <a:ext cx="85725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 </a:t>
            </a:r>
            <a:r>
              <a:rPr lang="ru-RU" sz="2800" b="1" dirty="0">
                <a:solidFill>
                  <a:srgbClr val="C00000"/>
                </a:solidFill>
              </a:rPr>
              <a:t>1905 году </a:t>
            </a:r>
            <a:r>
              <a:rPr lang="ru-RU" sz="2800" b="1" dirty="0" smtClean="0">
                <a:solidFill>
                  <a:srgbClr val="C00000"/>
                </a:solidFill>
              </a:rPr>
              <a:t> он </a:t>
            </a:r>
            <a:r>
              <a:rPr lang="ru-RU" sz="2800" b="1" dirty="0">
                <a:solidFill>
                  <a:srgbClr val="C00000"/>
                </a:solidFill>
              </a:rPr>
              <a:t>переезжает в Петербург </a:t>
            </a:r>
            <a:r>
              <a:rPr lang="ru-RU" sz="2800" b="1" dirty="0" smtClean="0">
                <a:solidFill>
                  <a:srgbClr val="C00000"/>
                </a:solidFill>
              </a:rPr>
              <a:t>и начинает свой </a:t>
            </a:r>
            <a:r>
              <a:rPr lang="ru-RU" sz="2800" b="1" dirty="0">
                <a:solidFill>
                  <a:srgbClr val="C00000"/>
                </a:solidFill>
              </a:rPr>
              <a:t>путь </a:t>
            </a:r>
            <a:r>
              <a:rPr lang="ru-RU" sz="2800" b="1" dirty="0" smtClean="0">
                <a:solidFill>
                  <a:srgbClr val="C00000"/>
                </a:solidFill>
              </a:rPr>
              <a:t>«</a:t>
            </a:r>
            <a:r>
              <a:rPr lang="ru-RU" sz="2800" b="1" dirty="0">
                <a:solidFill>
                  <a:srgbClr val="C00000"/>
                </a:solidFill>
              </a:rPr>
              <a:t>бродяги-писателя</a:t>
            </a:r>
            <a:r>
              <a:rPr lang="ru-RU" sz="2800" b="1" dirty="0" smtClean="0">
                <a:solidFill>
                  <a:srgbClr val="C00000"/>
                </a:solidFill>
              </a:rPr>
              <a:t>».</a:t>
            </a:r>
            <a:r>
              <a:rPr lang="ru-RU" sz="2800" b="1" dirty="0">
                <a:solidFill>
                  <a:srgbClr val="C00000"/>
                </a:solidFill>
              </a:rPr>
              <a:t/>
            </a:r>
            <a:br>
              <a:rPr lang="ru-RU" sz="2800" b="1" dirty="0">
                <a:solidFill>
                  <a:srgbClr val="C00000"/>
                </a:solidFill>
              </a:rPr>
            </a:b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http://www.prishvin.ru/images/prishvin/loveb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143240" y="214290"/>
            <a:ext cx="5667375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42844" y="0"/>
            <a:ext cx="4786346" cy="1083712"/>
          </a:xfrm>
          <a:prstGeom prst="rect">
            <a:avLst/>
          </a:prstGeom>
          <a:noFill/>
        </p:spPr>
        <p:txBody>
          <a:bodyPr wrap="square" rtlCol="0">
            <a:prstTxWarp prst="textWave1">
              <a:avLst>
                <a:gd name="adj1" fmla="val 15909"/>
                <a:gd name="adj2" fmla="val 0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Любовь</a:t>
            </a:r>
            <a:endParaRPr lang="ru-RU" b="1" spc="50" dirty="0">
              <a:ln w="11430"/>
              <a:solidFill>
                <a:srgbClr val="CA06B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5429264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. Валерия </a:t>
            </a:r>
            <a:r>
              <a:rPr lang="ru-RU" sz="2400" b="1" dirty="0">
                <a:solidFill>
                  <a:srgbClr val="C00000"/>
                </a:solidFill>
              </a:rPr>
              <a:t>Дмитриевна приступила к работе, но их отношения </a:t>
            </a:r>
            <a:r>
              <a:rPr lang="ru-RU" sz="2400" b="1" dirty="0" smtClean="0">
                <a:solidFill>
                  <a:srgbClr val="C00000"/>
                </a:solidFill>
              </a:rPr>
              <a:t>быстро </a:t>
            </a:r>
            <a:r>
              <a:rPr lang="ru-RU" sz="2400" b="1" dirty="0">
                <a:solidFill>
                  <a:srgbClr val="C00000"/>
                </a:solidFill>
              </a:rPr>
              <a:t>и </a:t>
            </a:r>
            <a:r>
              <a:rPr lang="ru-RU" sz="2400" b="1" dirty="0" smtClean="0">
                <a:solidFill>
                  <a:srgbClr val="C00000"/>
                </a:solidFill>
              </a:rPr>
              <a:t>неожиданно превратились в </a:t>
            </a:r>
            <a:r>
              <a:rPr lang="ru-RU" sz="2400" b="1" dirty="0">
                <a:solidFill>
                  <a:srgbClr val="C00000"/>
                </a:solidFill>
              </a:rPr>
              <a:t>любовь. </a:t>
            </a:r>
            <a:r>
              <a:rPr lang="ru-RU" sz="2400" dirty="0">
                <a:solidFill>
                  <a:srgbClr val="C00000"/>
                </a:solidFill>
              </a:rPr>
              <a:t/>
            </a:r>
            <a:br>
              <a:rPr lang="ru-RU" sz="2400" dirty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357298"/>
            <a:ext cx="30003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Пришвин искал секретаря – надежного человека, которому бы можно было доверить обработку архива; прежде всего, он имел в виду дневник.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http://www.prishvin.ru/images/prishvin/huntb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643174" y="142852"/>
            <a:ext cx="6400800" cy="53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2844" y="142852"/>
            <a:ext cx="4000528" cy="1071570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Охота</a:t>
            </a:r>
            <a:endParaRPr lang="ru-RU" b="1" spc="50" dirty="0">
              <a:ln w="11430"/>
              <a:solidFill>
                <a:srgbClr val="CA06B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5357826"/>
            <a:ext cx="864399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Охотничьи впечатления были для писателя источником творчества: </a:t>
            </a:r>
            <a:r>
              <a:rPr lang="ru-RU" sz="2800" b="1" i="1" dirty="0" smtClean="0">
                <a:solidFill>
                  <a:srgbClr val="C00000"/>
                </a:solidFill>
              </a:rPr>
              <a:t>«</a:t>
            </a:r>
            <a:r>
              <a:rPr lang="ru-RU" sz="2800" b="1" i="1" dirty="0">
                <a:solidFill>
                  <a:srgbClr val="C00000"/>
                </a:solidFill>
              </a:rPr>
              <a:t>Природа любит пахаря, певца и охотника». </a:t>
            </a:r>
            <a:r>
              <a:rPr lang="ru-RU" i="1" dirty="0"/>
              <a:t/>
            </a:r>
            <a:br>
              <a:rPr lang="ru-RU" i="1" dirty="0"/>
            </a:br>
            <a:endParaRPr lang="ru-RU" dirty="0"/>
          </a:p>
        </p:txBody>
      </p:sp>
      <p:pic>
        <p:nvPicPr>
          <p:cNvPr id="7" name="img_10" descr="http://moikompas.ru/img/compas/2008-10-12/stories_about_nature/71902032.jpg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1335905">
            <a:off x="285720" y="1714488"/>
            <a:ext cx="2571768" cy="36433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i-main-pic" descr="Картинка 3 из 11">
            <a:hlinkClick r:id="rId3" tgtFrame="_blank"/>
          </p:cNvPr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1305043">
            <a:off x="3087742" y="96246"/>
            <a:ext cx="24098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-main-pic" descr="Картинка 6 из 35">
            <a:hlinkClick r:id="rId5" tgtFrame="_blank"/>
          </p:cNvPr>
          <p:cNvPicPr/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231893">
            <a:off x="100878" y="60724"/>
            <a:ext cx="1905000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-main-pic" descr="Картинка 4 из 35">
            <a:hlinkClick r:id="rId7" tgtFrame="_blank"/>
          </p:cNvPr>
          <p:cNvPicPr/>
          <p:nvPr/>
        </p:nvPicPr>
        <p:blipFill>
          <a:blip r:embed="rId8" cstate="screen"/>
          <a:srcRect/>
          <a:stretch>
            <a:fillRect/>
          </a:stretch>
        </p:blipFill>
        <p:spPr bwMode="auto">
          <a:xfrm rot="262993">
            <a:off x="7143768" y="928670"/>
            <a:ext cx="190500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4" descr="Картинка 1 из 10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 rot="460754">
            <a:off x="5357818" y="214290"/>
            <a:ext cx="1905000" cy="2914651"/>
          </a:xfrm>
          <a:prstGeom prst="rect">
            <a:avLst/>
          </a:prstGeom>
          <a:noFill/>
        </p:spPr>
      </p:pic>
      <p:pic>
        <p:nvPicPr>
          <p:cNvPr id="35846" name="Picture 6" descr="Картинка 9 из 695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1857356" y="1643050"/>
            <a:ext cx="2095500" cy="27241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могила М. Пришвина, фото Двамала, вар 2006 г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00563" y="765175"/>
            <a:ext cx="4394200" cy="5616575"/>
          </a:xfrm>
          <a:prstGeom prst="rect">
            <a:avLst/>
          </a:prstGeom>
          <a:noFill/>
          <a:ln w="101600" cmpd="tri">
            <a:solidFill>
              <a:srgbClr val="0000FF"/>
            </a:solidFill>
            <a:miter lim="800000"/>
            <a:headEnd/>
            <a:tailEnd/>
          </a:ln>
          <a:effectLst>
            <a:outerShdw dist="71842" dir="2700000" algn="ctr" rotWithShape="0">
              <a:srgbClr val="FF9933"/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1142984"/>
            <a:ext cx="457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C00000"/>
                </a:solidFill>
              </a:rPr>
              <a:t>Сидящая на уступе таинственная птица счастья, поёт, сливаясь в песне с травами, цветами, животными– всем тем, что так любил в своей жизни Михаил Михайлович Пришвин.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6145" name="Picture 1" descr="C:\Documents and Settings\Admin\Мои документы\Мои рисунки\flower018.gif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490592">
            <a:off x="1711649" y="4825928"/>
            <a:ext cx="5519479" cy="1876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i-main-pic" descr="Картинка 1 из 27">
            <a:hlinkClick r:id="rId3" tgtFrame="_blank"/>
          </p:cNvPr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0995241">
            <a:off x="265047" y="417422"/>
            <a:ext cx="5076825" cy="347662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14282" y="0"/>
            <a:ext cx="8929718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Plai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none" strike="noStrike" spc="50" normalizeH="0" baseline="0" dirty="0" smtClean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Дом-музей М.Пришвина в </a:t>
            </a:r>
            <a:r>
              <a:rPr kumimoji="0" lang="ru-RU" sz="900" b="1" i="0" u="none" strike="noStrike" spc="50" normalizeH="0" baseline="0" dirty="0" err="1" smtClean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Дунино</a:t>
            </a:r>
            <a:r>
              <a:rPr kumimoji="0" lang="ru-RU" sz="900" b="1" i="0" u="none" strike="noStrike" spc="50" normalizeH="0" baseline="0" dirty="0" smtClean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1" i="0" u="none" strike="noStrike" spc="50" normalizeH="0" baseline="0" dirty="0" smtClean="0">
              <a:ln w="11430"/>
              <a:solidFill>
                <a:srgbClr val="CA06B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5657671"/>
            <a:ext cx="87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Музей-усадьба Михаила Михайловича Пришвина </a:t>
            </a:r>
            <a:r>
              <a:rPr lang="ru-RU" sz="2400" b="1" dirty="0" smtClean="0">
                <a:solidFill>
                  <a:srgbClr val="C00000"/>
                </a:solidFill>
              </a:rPr>
              <a:t>расположен </a:t>
            </a:r>
            <a:r>
              <a:rPr lang="ru-RU" sz="2400" b="1" dirty="0">
                <a:solidFill>
                  <a:srgbClr val="C00000"/>
                </a:solidFill>
              </a:rPr>
              <a:t>в 50 км от Москвы в деревне </a:t>
            </a:r>
            <a:r>
              <a:rPr lang="ru-RU" sz="2400" b="1" dirty="0" err="1">
                <a:solidFill>
                  <a:srgbClr val="C00000"/>
                </a:solidFill>
              </a:rPr>
              <a:t>Дунино</a:t>
            </a:r>
            <a:r>
              <a:rPr lang="ru-RU" sz="2400" b="1" dirty="0">
                <a:solidFill>
                  <a:srgbClr val="C00000"/>
                </a:solidFill>
              </a:rPr>
              <a:t> на живописном берегу Москвы-реки. </a:t>
            </a:r>
          </a:p>
        </p:txBody>
      </p:sp>
      <p:pic>
        <p:nvPicPr>
          <p:cNvPr id="10245" name="Picture 5" descr="Картинка 4 из 27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143636" y="642918"/>
            <a:ext cx="2857500" cy="3810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47" name="Picture 7" descr="Картинка 6 из 27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571736" y="2786058"/>
            <a:ext cx="3862379" cy="261460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785786" y="5500702"/>
            <a:ext cx="76493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inion Pro"/>
                <a:ea typeface="Calibri" pitchFamily="34" charset="0"/>
                <a:cs typeface="Times New Roman" pitchFamily="18" charset="0"/>
              </a:rPr>
              <a:t>В кабинете находится библиотека Пришвина,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inion Pro"/>
                <a:ea typeface="Calibri" pitchFamily="34" charset="0"/>
                <a:cs typeface="Times New Roman" pitchFamily="18" charset="0"/>
              </a:rPr>
              <a:t>фотографические и охотничьи принадлежности,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inion Pro"/>
                <a:ea typeface="Calibri" pitchFamily="34" charset="0"/>
                <a:cs typeface="Times New Roman" pitchFamily="18" charset="0"/>
              </a:rPr>
              <a:t> письменный стол писателя.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pic>
        <p:nvPicPr>
          <p:cNvPr id="4" name="Рисунок 3" descr="http://www.prishvin.ru/images/museum/cabinet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714744" y="214290"/>
            <a:ext cx="5429256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prishvin.ru/images/museum/leaf.jpg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0630085">
            <a:off x="2502529" y="3570809"/>
            <a:ext cx="17145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42844" y="142852"/>
            <a:ext cx="5000660" cy="797960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Кабинет</a:t>
            </a:r>
            <a:endParaRPr lang="ru-RU" b="1" spc="50" dirty="0">
              <a:ln w="11430"/>
              <a:solidFill>
                <a:srgbClr val="CA06B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5143512"/>
            <a:ext cx="86439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Столовая – самая большая и светлая комната в доме. Здесь Пришвин проводил ранние утренние часы за работой, здесь обычно встречал гостей. </a:t>
            </a:r>
          </a:p>
        </p:txBody>
      </p:sp>
      <p:pic>
        <p:nvPicPr>
          <p:cNvPr id="6" name="Рисунок 5" descr="http://www.prishvin.ru/images/contacts/tour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928926" y="785794"/>
            <a:ext cx="604837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 rot="20878555">
            <a:off x="36373" y="282576"/>
            <a:ext cx="4214842" cy="1088585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Столовая</a:t>
            </a:r>
            <a:endParaRPr lang="ru-RU" b="1" spc="50" dirty="0">
              <a:ln w="11430"/>
              <a:solidFill>
                <a:srgbClr val="CA06B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http://www.prishvin.ru/images/museum/veranda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29058" y="285728"/>
            <a:ext cx="521494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www.prishvin.ru/images/museum/pero.jpg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1062926">
            <a:off x="1682399" y="2784015"/>
            <a:ext cx="2857520" cy="164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42844" y="4500570"/>
            <a:ext cx="8922764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inion Pro"/>
                <a:ea typeface="Times New Roman" pitchFamily="18" charset="0"/>
                <a:cs typeface="Times New Roman" pitchFamily="18" charset="0"/>
              </a:rPr>
              <a:t>С веранды, окруженной зарослями жасмина,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inion Pro"/>
                <a:ea typeface="Times New Roman" pitchFamily="18" charset="0"/>
                <a:cs typeface="Times New Roman" pitchFamily="18" charset="0"/>
              </a:rPr>
              <a:t> открываются виды на яблоневый сад, липовую аллею,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inion Pro"/>
                <a:ea typeface="Times New Roman" pitchFamily="18" charset="0"/>
                <a:cs typeface="Times New Roman" pitchFamily="18" charset="0"/>
              </a:rPr>
              <a:t>цветники, отсюда во всей красе видна столетняя пихта.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inion Pro"/>
                <a:ea typeface="Times New Roman" pitchFamily="18" charset="0"/>
                <a:cs typeface="Times New Roman" pitchFamily="18" charset="0"/>
              </a:rPr>
              <a:t> Здесь Пришвин отдыхал, иногда работал, а вечерами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inion Pro"/>
                <a:ea typeface="Times New Roman" pitchFamily="18" charset="0"/>
                <a:cs typeface="Times New Roman" pitchFamily="18" charset="0"/>
              </a:rPr>
              <a:t> любил наблюдать с веранды звездное небо.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1676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214290"/>
            <a:ext cx="4500594" cy="1143008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Веранда</a:t>
            </a:r>
            <a:endParaRPr lang="ru-RU" b="1" spc="50" dirty="0">
              <a:ln w="11430"/>
              <a:solidFill>
                <a:srgbClr val="CA06B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i-main-pic" descr="Картинка 2 из 78">
            <a:hlinkClick r:id="rId3" tgtFrame="_blank"/>
          </p:cNvPr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071802" y="285728"/>
            <a:ext cx="364333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143240" y="5929330"/>
            <a:ext cx="3571900" cy="79796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1873-1954</a:t>
            </a:r>
            <a:endParaRPr lang="ru-RU" b="1" spc="50" dirty="0">
              <a:ln w="11430"/>
              <a:solidFill>
                <a:srgbClr val="CA06B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30" name="Picture 6" descr="C:\Documents and Settings\Admin\Мои документы\Мои рисунки\33ubqz6.gif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-142908" y="1000108"/>
            <a:ext cx="3071834" cy="585789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14282" y="5000636"/>
            <a:ext cx="8572560" cy="86939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Михаил Михайлович Пришвин</a:t>
            </a:r>
            <a:endParaRPr lang="ru-RU" b="1" spc="50" dirty="0">
              <a:ln w="11430"/>
              <a:solidFill>
                <a:srgbClr val="CA06B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5720" y="142852"/>
            <a:ext cx="8715436" cy="78581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Певец русской природы</a:t>
            </a:r>
            <a:endParaRPr lang="ru-RU" b="1" spc="50" dirty="0">
              <a:ln w="11430"/>
              <a:solidFill>
                <a:srgbClr val="CA06B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786282" y="3286124"/>
            <a:ext cx="43577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Никто не мог так передать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Красы полей и рек,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И так о лесе рассказать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Как этот человек.</a:t>
            </a:r>
          </a:p>
        </p:txBody>
      </p:sp>
      <p:pic>
        <p:nvPicPr>
          <p:cNvPr id="4" name="i-main-pic" descr="Картинка 7 из 11">
            <a:hlinkClick r:id="rId3" tgtFrame="_blank"/>
          </p:cNvPr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42844" y="214290"/>
            <a:ext cx="4572032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7" name="Picture 1" descr="C:\Documents and Settings\Admin\Мои документы\Мои рисунки\faf6254eca4f.gif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286380" y="-214338"/>
            <a:ext cx="3857620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3794" name="Picture 2" descr="C:\Documents and Settings\Admin\Мои документы\Мои рисунки\HSnKWFUI6c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857356" y="785794"/>
            <a:ext cx="5643602" cy="500066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0"/>
            <a:ext cx="8715436" cy="1714488"/>
          </a:xfrm>
          <a:prstGeom prst="rect">
            <a:avLst/>
          </a:prstGeom>
          <a:noFill/>
        </p:spPr>
        <p:txBody>
          <a:bodyPr wrap="square" rtlCol="0">
            <a:prstTxWarp prst="textDeflateBottom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7620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</a:t>
            </a:r>
            <a:endParaRPr lang="ru-RU" b="1" spc="50" dirty="0">
              <a:ln w="76200"/>
              <a:solidFill>
                <a:srgbClr val="CA06B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14612" y="62150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85720" y="5072074"/>
            <a:ext cx="8572560" cy="157163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 внимание</a:t>
            </a:r>
            <a:endParaRPr lang="ru-RU" b="1" spc="50" dirty="0">
              <a:ln w="11430"/>
              <a:solidFill>
                <a:srgbClr val="CA06B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5-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2" y="214290"/>
            <a:ext cx="4057650" cy="5832475"/>
          </a:xfrm>
          <a:prstGeom prst="rect">
            <a:avLst/>
          </a:prstGeom>
          <a:noFill/>
          <a:ln w="101600" cmpd="thickThin">
            <a:solidFill>
              <a:srgbClr val="0000FF"/>
            </a:solidFill>
            <a:miter lim="800000"/>
            <a:headEnd/>
            <a:tailEnd/>
          </a:ln>
          <a:effectLst>
            <a:outerShdw dist="89803" dir="2700000" algn="ctr" rotWithShape="0">
              <a:srgbClr val="FF9933"/>
            </a:outerShdw>
          </a:effectLst>
        </p:spPr>
      </p:pic>
      <p:pic>
        <p:nvPicPr>
          <p:cNvPr id="4" name="Рисунок 3" descr="Миша Пришвин в восемь лет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72198" y="2714620"/>
            <a:ext cx="285752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58" y="5143512"/>
            <a:ext cx="3093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Мария Ивановна 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29124" y="500042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Михаил Пришвин </a:t>
            </a:r>
            <a:r>
              <a:rPr lang="ru-RU" sz="2800" b="1" dirty="0" smtClean="0">
                <a:solidFill>
                  <a:srgbClr val="FF0000"/>
                </a:solidFill>
              </a:rPr>
              <a:t>родился</a:t>
            </a:r>
            <a:r>
              <a:rPr lang="ru-RU" sz="2800" b="1" dirty="0">
                <a:solidFill>
                  <a:srgbClr val="FF0000"/>
                </a:solidFill>
              </a:rPr>
              <a:t> 23 января </a:t>
            </a:r>
            <a:r>
              <a:rPr lang="ru-RU" sz="2800" b="1" dirty="0" smtClean="0">
                <a:solidFill>
                  <a:srgbClr val="FF0000"/>
                </a:solidFill>
              </a:rPr>
              <a:t>1873 </a:t>
            </a:r>
            <a:r>
              <a:rPr lang="ru-RU" sz="2800" b="1" dirty="0">
                <a:solidFill>
                  <a:srgbClr val="FF0000"/>
                </a:solidFill>
              </a:rPr>
              <a:t>в купеческой семье (отец умер, когда мальчику было семь лет).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http://www.prishvin.ru/images/prishvin/jour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14480" y="785794"/>
            <a:ext cx="581025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 rot="21260817">
            <a:off x="135313" y="-612488"/>
            <a:ext cx="6572296" cy="3071834"/>
          </a:xfrm>
          <a:prstGeom prst="rect">
            <a:avLst/>
          </a:prstGeom>
        </p:spPr>
        <p:txBody>
          <a:bodyPr>
            <a:prstTxWarp prst="textWave1">
              <a:avLst>
                <a:gd name="adj1" fmla="val 10095"/>
                <a:gd name="adj2" fmla="val 0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Путешествия </a:t>
            </a:r>
            <a:br>
              <a:rPr lang="ru-RU" b="1" spc="50" dirty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b="1" spc="50" dirty="0">
              <a:ln w="11430"/>
              <a:solidFill>
                <a:srgbClr val="CA06B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5072074"/>
            <a:ext cx="80724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В 1885 году двенадцатилетним </a:t>
            </a:r>
            <a:r>
              <a:rPr lang="ru-RU" sz="2400" b="1" dirty="0" smtClean="0">
                <a:solidFill>
                  <a:srgbClr val="C00000"/>
                </a:solidFill>
              </a:rPr>
              <a:t>гимназистом </a:t>
            </a:r>
            <a:r>
              <a:rPr lang="ru-RU" sz="2400" b="1" dirty="0">
                <a:solidFill>
                  <a:srgbClr val="C00000"/>
                </a:solidFill>
              </a:rPr>
              <a:t>Миша Пришвин с тремя </a:t>
            </a:r>
            <a:r>
              <a:rPr lang="ru-RU" sz="2400" b="1" dirty="0" smtClean="0">
                <a:solidFill>
                  <a:srgbClr val="C00000"/>
                </a:solidFill>
              </a:rPr>
              <a:t>друзьями </a:t>
            </a:r>
            <a:r>
              <a:rPr lang="ru-RU" sz="2400" b="1" dirty="0">
                <a:solidFill>
                  <a:srgbClr val="C00000"/>
                </a:solidFill>
              </a:rPr>
              <a:t>совершает свое первое </a:t>
            </a:r>
            <a:r>
              <a:rPr lang="ru-RU" sz="2400" b="1" dirty="0" smtClean="0">
                <a:solidFill>
                  <a:srgbClr val="C00000"/>
                </a:solidFill>
              </a:rPr>
              <a:t>в </a:t>
            </a:r>
            <a:r>
              <a:rPr lang="ru-RU" sz="2400" b="1" dirty="0">
                <a:solidFill>
                  <a:srgbClr val="C00000"/>
                </a:solidFill>
              </a:rPr>
              <a:t>жизни путешествие, которое в дневнике называет, «побегом в Азию».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8" y="5286388"/>
            <a:ext cx="82153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Всю свою жизнь Пришвин посвятил поискам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 необычного в природе. Свои путешествия он называл </a:t>
            </a:r>
            <a:r>
              <a:rPr lang="ru-RU" sz="2800" b="1" dirty="0" smtClean="0">
                <a:solidFill>
                  <a:srgbClr val="C00000"/>
                </a:solidFill>
              </a:rPr>
              <a:t>"</a:t>
            </a:r>
            <a:r>
              <a:rPr lang="ru-RU" sz="2800" b="1" dirty="0">
                <a:solidFill>
                  <a:srgbClr val="C00000"/>
                </a:solidFill>
              </a:rPr>
              <a:t>охотой за находками". </a:t>
            </a:r>
          </a:p>
        </p:txBody>
      </p:sp>
      <p:pic>
        <p:nvPicPr>
          <p:cNvPr id="5" name="Picture 3" descr="2pr"/>
          <p:cNvPicPr>
            <a:picLocks noChangeAspect="1" noChangeArrowheads="1"/>
          </p:cNvPicPr>
          <p:nvPr/>
        </p:nvPicPr>
        <p:blipFill>
          <a:blip r:embed="rId3" cstate="screen">
            <a:lum contrast="18000"/>
          </a:blip>
          <a:srcRect/>
          <a:stretch>
            <a:fillRect/>
          </a:stretch>
        </p:blipFill>
        <p:spPr bwMode="auto">
          <a:xfrm>
            <a:off x="2357422" y="142852"/>
            <a:ext cx="4681538" cy="2933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-main-pic" descr="Картинка 32 из 50">
            <a:hlinkClick r:id="rId4" tgtFrame="_blank"/>
          </p:cNvPr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21346994">
            <a:off x="212352" y="393343"/>
            <a:ext cx="3086657" cy="43336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-main-pic" descr="Картинка 14 из 50">
            <a:hlinkClick r:id="rId6" tgtFrame="_blank"/>
          </p:cNvPr>
          <p:cNvPicPr/>
          <p:nvPr/>
        </p:nvPicPr>
        <p:blipFill>
          <a:blip r:embed="rId7" cstate="screen"/>
          <a:srcRect/>
          <a:stretch>
            <a:fillRect/>
          </a:stretch>
        </p:blipFill>
        <p:spPr bwMode="auto">
          <a:xfrm rot="481292">
            <a:off x="6140786" y="1322283"/>
            <a:ext cx="2798697" cy="40214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http://www.prishvin.ru/images/prishvin/driver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143240" y="285728"/>
            <a:ext cx="5867400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 rot="21390252">
            <a:off x="74485" y="-88230"/>
            <a:ext cx="4214810" cy="2571767"/>
          </a:xfrm>
          <a:prstGeom prst="rect">
            <a:avLst/>
          </a:prstGeom>
        </p:spPr>
        <p:txBody>
          <a:bodyPr wrap="square">
            <a:prstTxWarp prst="textWave1">
              <a:avLst>
                <a:gd name="adj1" fmla="val 10910"/>
                <a:gd name="adj2" fmla="val 0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Водитель </a:t>
            </a:r>
            <a:br>
              <a:rPr lang="ru-RU" b="1" spc="50" dirty="0">
                <a:ln w="11430"/>
                <a:solidFill>
                  <a:srgbClr val="CA06B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b="1" spc="50" dirty="0">
              <a:ln w="11430"/>
              <a:solidFill>
                <a:srgbClr val="CA06B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4826675"/>
            <a:ext cx="807249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Интерес к машине был связан с его писательским интересом к природе и охоте – он много ездил по лесам и по бездорожью. К машине были приучены его собаки. 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Картинка 5 из 6284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1330304">
            <a:off x="-3078" y="220016"/>
            <a:ext cx="2946597" cy="29379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21250685">
            <a:off x="230995" y="2370155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Орловская область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100" name="Picture 4" descr="Картинка 49 из 497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928926" y="142852"/>
            <a:ext cx="3143272" cy="314327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00364" y="2643182"/>
            <a:ext cx="300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Ярославская область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106" name="Picture 10" descr="Картинка 224 из 1325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 rot="331948">
            <a:off x="6072198" y="142852"/>
            <a:ext cx="2928958" cy="381000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6000760" y="2928934"/>
            <a:ext cx="29368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Костромская область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116" name="Picture 20" descr="Картинка 214 из 458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 rot="21374947">
            <a:off x="98848" y="3427606"/>
            <a:ext cx="4429124" cy="3167062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642910" y="6215082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Дальний Восток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118" name="Picture 22" descr="Картинка 53 из 53920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 rot="302177">
            <a:off x="4673027" y="3501794"/>
            <a:ext cx="4340129" cy="3171826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 rot="253915">
            <a:off x="5586914" y="3703631"/>
            <a:ext cx="1651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Камчатка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119" name="Picture 23" descr="C:\Documents and Settings\Admin\Мои документы\Мои рисунки\174.gif"/>
          <p:cNvPicPr>
            <a:picLocks noChangeAspect="1" noChangeArrowheads="1" noCrop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3500430" y="4929174"/>
            <a:ext cx="2714644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2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7" grpId="0"/>
      <p:bldP spid="20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FB06-308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20" y="214290"/>
            <a:ext cx="3429024" cy="4572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57158" y="285728"/>
            <a:ext cx="2928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Пик  Пришвина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8992" y="357166"/>
            <a:ext cx="55007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Именем писателя, создавшего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 "большой образ Родины" назван вулкан на Курильских островах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 и пик на Кавказе</a:t>
            </a:r>
            <a:r>
              <a:rPr lang="ru-RU" sz="2400" b="1" dirty="0" smtClean="0">
                <a:solidFill>
                  <a:srgbClr val="C00000"/>
                </a:solidFill>
              </a:rPr>
              <a:t>. А </a:t>
            </a:r>
            <a:r>
              <a:rPr lang="ru-RU" sz="2400" b="1" dirty="0">
                <a:solidFill>
                  <a:srgbClr val="C00000"/>
                </a:solidFill>
              </a:rPr>
              <a:t>на реке </a:t>
            </a:r>
            <a:r>
              <a:rPr lang="ru-RU" sz="2400" b="1" dirty="0" err="1">
                <a:solidFill>
                  <a:srgbClr val="C00000"/>
                </a:solidFill>
              </a:rPr>
              <a:t>Кубре</a:t>
            </a:r>
            <a:r>
              <a:rPr lang="ru-RU" sz="2400" b="1" dirty="0">
                <a:solidFill>
                  <a:srgbClr val="C00000"/>
                </a:solidFill>
              </a:rPr>
              <a:t> красивую заводь с белыми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лилиями называют "омут Пришвина".</a:t>
            </a:r>
          </a:p>
        </p:txBody>
      </p:sp>
      <p:pic>
        <p:nvPicPr>
          <p:cNvPr id="7" name="i-main-pic" descr="Картинка 19 из 50">
            <a:hlinkClick r:id="rId4" tgtFrame="_blank"/>
          </p:cNvPr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428992" y="2714620"/>
            <a:ext cx="521497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фоны\14ae468d0480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Картинка 5 из 2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803740">
            <a:off x="6378127" y="238255"/>
            <a:ext cx="2430416" cy="3181350"/>
          </a:xfrm>
          <a:prstGeom prst="rect">
            <a:avLst/>
          </a:prstGeom>
          <a:noFill/>
        </p:spPr>
      </p:pic>
      <p:pic>
        <p:nvPicPr>
          <p:cNvPr id="2054" name="Picture 6" descr="Книга М. М. Пришвин  Глаза земли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21100292">
            <a:off x="267175" y="313425"/>
            <a:ext cx="2637774" cy="388109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4500570"/>
            <a:ext cx="43577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Путешествуя, Пришвин постоянно ведет дневник</a:t>
            </a:r>
            <a:r>
              <a:rPr lang="ru-RU" sz="2400" b="1" dirty="0" smtClean="0">
                <a:solidFill>
                  <a:srgbClr val="C00000"/>
                </a:solidFill>
              </a:rPr>
              <a:t>, </a:t>
            </a:r>
            <a:r>
              <a:rPr lang="ru-RU" sz="2400" b="1" dirty="0">
                <a:solidFill>
                  <a:srgbClr val="C00000"/>
                </a:solidFill>
              </a:rPr>
              <a:t>в который заносит свои наблюдения за окружающей </a:t>
            </a:r>
            <a:r>
              <a:rPr lang="ru-RU" sz="2400" b="1" dirty="0" smtClean="0">
                <a:solidFill>
                  <a:srgbClr val="C00000"/>
                </a:solidFill>
              </a:rPr>
              <a:t>природой.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Записные книжки М. М. Пришвина"/>
          <p:cNvPicPr/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071934" y="3286124"/>
            <a:ext cx="457203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-main-pic" descr="Картинка 1 из 11">
            <a:hlinkClick r:id="rId7" tgtFrame="_blank"/>
          </p:cNvPr>
          <p:cNvPicPr/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3143240" y="0"/>
            <a:ext cx="2771775" cy="381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448</Words>
  <Application>Microsoft Office PowerPoint</Application>
  <PresentationFormat>Экран (4:3)</PresentationFormat>
  <Paragraphs>53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Галина</cp:lastModifiedBy>
  <cp:revision>47</cp:revision>
  <dcterms:created xsi:type="dcterms:W3CDTF">2010-01-01T11:07:56Z</dcterms:created>
  <dcterms:modified xsi:type="dcterms:W3CDTF">2014-03-29T13:13:22Z</dcterms:modified>
</cp:coreProperties>
</file>